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75" r:id="rId9"/>
    <p:sldId id="265" r:id="rId10"/>
    <p:sldId id="274" r:id="rId11"/>
    <p:sldId id="266" r:id="rId12"/>
    <p:sldId id="267" r:id="rId13"/>
    <p:sldId id="268" r:id="rId14"/>
    <p:sldId id="269" r:id="rId15"/>
    <p:sldId id="276" r:id="rId16"/>
    <p:sldId id="270" r:id="rId17"/>
    <p:sldId id="277" r:id="rId18"/>
    <p:sldId id="271" r:id="rId19"/>
    <p:sldId id="272" r:id="rId20"/>
    <p:sldId id="282" r:id="rId21"/>
    <p:sldId id="273" r:id="rId22"/>
    <p:sldId id="278" r:id="rId23"/>
    <p:sldId id="279" r:id="rId24"/>
    <p:sldId id="280" r:id="rId25"/>
    <p:sldId id="281" r:id="rId26"/>
    <p:sldId id="283" r:id="rId27"/>
    <p:sldId id="284" r:id="rId28"/>
    <p:sldId id="285" r:id="rId29"/>
    <p:sldId id="286" r:id="rId30"/>
    <p:sldId id="287" r:id="rId31"/>
    <p:sldId id="288" r:id="rId3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484" y="36"/>
      </p:cViewPr>
      <p:guideLst/>
    </p:cSldViewPr>
  </p:slideViewPr>
  <p:notesTextViewPr>
    <p:cViewPr>
      <p:scale>
        <a:sx n="1" d="1"/>
        <a:sy n="1" d="1"/>
      </p:scale>
      <p:origin x="0" y="0"/>
    </p:cViewPr>
  </p:notesTextViewPr>
  <p:sorterViewPr>
    <p:cViewPr>
      <p:scale>
        <a:sx n="48" d="100"/>
        <a:sy n="48"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CO"/>
          </a:p>
        </p:txBody>
      </p:sp>
      <p:sp>
        <p:nvSpPr>
          <p:cNvPr id="4" name="Marcador de fecha 3"/>
          <p:cNvSpPr>
            <a:spLocks noGrp="1"/>
          </p:cNvSpPr>
          <p:nvPr>
            <p:ph type="dt" sz="half" idx="10"/>
          </p:nvPr>
        </p:nvSpPr>
        <p:spPr/>
        <p:txBody>
          <a:bodyPr/>
          <a:lstStyle/>
          <a:p>
            <a:fld id="{C28484D9-E0E0-4CC4-8EF9-A5C63B06D16D}" type="datetimeFigureOut">
              <a:rPr lang="es-CO" smtClean="0"/>
              <a:t>24/01/2015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119785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C28484D9-E0E0-4CC4-8EF9-A5C63B06D16D}" type="datetimeFigureOut">
              <a:rPr lang="es-CO" smtClean="0"/>
              <a:t>24/01/2015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293845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C28484D9-E0E0-4CC4-8EF9-A5C63B06D16D}" type="datetimeFigureOut">
              <a:rPr lang="es-CO" smtClean="0"/>
              <a:t>24/01/2015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2929764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C28484D9-E0E0-4CC4-8EF9-A5C63B06D16D}" type="datetimeFigureOut">
              <a:rPr lang="es-CO" smtClean="0"/>
              <a:t>24/01/2015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372496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C28484D9-E0E0-4CC4-8EF9-A5C63B06D16D}" type="datetimeFigureOut">
              <a:rPr lang="es-CO" smtClean="0"/>
              <a:t>24/01/2015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2802964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fecha 4"/>
          <p:cNvSpPr>
            <a:spLocks noGrp="1"/>
          </p:cNvSpPr>
          <p:nvPr>
            <p:ph type="dt" sz="half" idx="10"/>
          </p:nvPr>
        </p:nvSpPr>
        <p:spPr/>
        <p:txBody>
          <a:bodyPr/>
          <a:lstStyle/>
          <a:p>
            <a:fld id="{C28484D9-E0E0-4CC4-8EF9-A5C63B06D16D}" type="datetimeFigureOut">
              <a:rPr lang="es-CO" smtClean="0"/>
              <a:t>24/01/2015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1049835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Marcador de fecha 6"/>
          <p:cNvSpPr>
            <a:spLocks noGrp="1"/>
          </p:cNvSpPr>
          <p:nvPr>
            <p:ph type="dt" sz="half" idx="10"/>
          </p:nvPr>
        </p:nvSpPr>
        <p:spPr/>
        <p:txBody>
          <a:bodyPr/>
          <a:lstStyle/>
          <a:p>
            <a:fld id="{C28484D9-E0E0-4CC4-8EF9-A5C63B06D16D}" type="datetimeFigureOut">
              <a:rPr lang="es-CO" smtClean="0"/>
              <a:t>24/01/2015</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437619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fecha 2"/>
          <p:cNvSpPr>
            <a:spLocks noGrp="1"/>
          </p:cNvSpPr>
          <p:nvPr>
            <p:ph type="dt" sz="half" idx="10"/>
          </p:nvPr>
        </p:nvSpPr>
        <p:spPr/>
        <p:txBody>
          <a:bodyPr/>
          <a:lstStyle/>
          <a:p>
            <a:fld id="{C28484D9-E0E0-4CC4-8EF9-A5C63B06D16D}" type="datetimeFigureOut">
              <a:rPr lang="es-CO" smtClean="0"/>
              <a:t>24/01/2015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1939551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28484D9-E0E0-4CC4-8EF9-A5C63B06D16D}" type="datetimeFigureOut">
              <a:rPr lang="es-CO" smtClean="0"/>
              <a:t>24/01/2015</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2499494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C28484D9-E0E0-4CC4-8EF9-A5C63B06D16D}" type="datetimeFigureOut">
              <a:rPr lang="es-CO" smtClean="0"/>
              <a:t>24/01/2015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418715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C28484D9-E0E0-4CC4-8EF9-A5C63B06D16D}" type="datetimeFigureOut">
              <a:rPr lang="es-CO" smtClean="0"/>
              <a:t>24/01/2015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324815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484D9-E0E0-4CC4-8EF9-A5C63B06D16D}" type="datetimeFigureOut">
              <a:rPr lang="es-CO" smtClean="0"/>
              <a:t>24/01/2015</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AB1858-FF56-4C96-BC02-FB46D8F89BBA}" type="slidenum">
              <a:rPr lang="es-CO" smtClean="0"/>
              <a:t>‹Nº›</a:t>
            </a:fld>
            <a:endParaRPr lang="es-CO"/>
          </a:p>
        </p:txBody>
      </p:sp>
    </p:spTree>
    <p:extLst>
      <p:ext uri="{BB962C8B-B14F-4D97-AF65-F5344CB8AC3E}">
        <p14:creationId xmlns:p14="http://schemas.microsoft.com/office/powerpoint/2010/main" val="149323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6" name="Rectángulo 5"/>
          <p:cNvSpPr/>
          <p:nvPr/>
        </p:nvSpPr>
        <p:spPr>
          <a:xfrm>
            <a:off x="3209365" y="602468"/>
            <a:ext cx="6096000" cy="584775"/>
          </a:xfrm>
          <a:prstGeom prst="rect">
            <a:avLst/>
          </a:prstGeom>
        </p:spPr>
        <p:txBody>
          <a:bodyPr>
            <a:spAutoFit/>
          </a:bodyPr>
          <a:lstStyle/>
          <a:p>
            <a:pPr algn="ctr"/>
            <a:r>
              <a:rPr lang="es-CO" sz="32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Radiestesia</a:t>
            </a:r>
          </a:p>
        </p:txBody>
      </p:sp>
      <p:sp>
        <p:nvSpPr>
          <p:cNvPr id="7" name="Rectángulo 6"/>
          <p:cNvSpPr/>
          <p:nvPr/>
        </p:nvSpPr>
        <p:spPr>
          <a:xfrm>
            <a:off x="295835" y="2551837"/>
            <a:ext cx="11546541" cy="3539430"/>
          </a:xfrm>
          <a:prstGeom prst="rect">
            <a:avLst/>
          </a:prstGeom>
        </p:spPr>
        <p:txBody>
          <a:bodyPr wrap="square">
            <a:spAutoFit/>
          </a:bodyPr>
          <a:lstStyle/>
          <a:p>
            <a:pPr lvl="0" algn="ctr"/>
            <a:r>
              <a:rPr lang="es-CO" sz="32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Radiestesia es la sensibilidad para percibir radiaciones invisibles, vibraciones, energía, sensaciones, pensamientos, etc. que emite todo objeto o ser viviente en nuestro planeta.  Actúa por resonancia, es decir, una manifestación semejante a un eco que puede ser captado inconscientemente por nosotros  a nivel cerebral y amplificado por un instrumento  radiestésico.</a:t>
            </a:r>
            <a:endParaRPr lang="es-CO" sz="32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415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6540" y="168132"/>
            <a:ext cx="11994777" cy="1477328"/>
          </a:xfrm>
          <a:prstGeom prst="rect">
            <a:avLst/>
          </a:prstGeom>
        </p:spPr>
        <p:txBody>
          <a:bodyPr wrap="square">
            <a:spAutoFit/>
          </a:bodyPr>
          <a:lstStyle/>
          <a:p>
            <a:pPr algn="ctr"/>
            <a:r>
              <a:rPr lang="es-CO" b="1" dirty="0" smtClean="0">
                <a:latin typeface="Arial" panose="020B0604020202020204" pitchFamily="34" charset="0"/>
                <a:cs typeface="Arial" panose="020B0604020202020204" pitchFamily="34" charset="0"/>
              </a:rPr>
              <a:t>El </a:t>
            </a:r>
            <a:r>
              <a:rPr lang="es-CO" b="1" dirty="0" err="1" smtClean="0">
                <a:latin typeface="Arial" panose="020B0604020202020204" pitchFamily="34" charset="0"/>
                <a:cs typeface="Arial" panose="020B0604020202020204" pitchFamily="34" charset="0"/>
              </a:rPr>
              <a:t>Biómetro</a:t>
            </a:r>
            <a:r>
              <a:rPr lang="es-CO" b="1" dirty="0" smtClean="0">
                <a:latin typeface="Arial" panose="020B0604020202020204" pitchFamily="34" charset="0"/>
                <a:cs typeface="Arial" panose="020B0604020202020204" pitchFamily="34" charset="0"/>
              </a:rPr>
              <a:t> de </a:t>
            </a:r>
            <a:r>
              <a:rPr lang="es-CO" b="1" dirty="0" err="1" smtClean="0">
                <a:latin typeface="Arial" panose="020B0604020202020204" pitchFamily="34" charset="0"/>
                <a:cs typeface="Arial" panose="020B0604020202020204" pitchFamily="34" charset="0"/>
              </a:rPr>
              <a:t>Bovis</a:t>
            </a:r>
            <a:r>
              <a:rPr lang="es-CO" b="1" dirty="0" smtClean="0">
                <a:latin typeface="Arial" panose="020B0604020202020204" pitchFamily="34" charset="0"/>
                <a:cs typeface="Arial" panose="020B0604020202020204" pitchFamily="34" charset="0"/>
              </a:rPr>
              <a:t>. Mide en Unidades </a:t>
            </a:r>
            <a:r>
              <a:rPr lang="es-CO" b="1" dirty="0" err="1" smtClean="0">
                <a:latin typeface="Arial" panose="020B0604020202020204" pitchFamily="34" charset="0"/>
                <a:cs typeface="Arial" panose="020B0604020202020204" pitchFamily="34" charset="0"/>
              </a:rPr>
              <a:t>Bovis</a:t>
            </a:r>
            <a:r>
              <a:rPr lang="es-CO" b="1" dirty="0" smtClean="0">
                <a:latin typeface="Arial" panose="020B0604020202020204" pitchFamily="34" charset="0"/>
                <a:cs typeface="Arial" panose="020B0604020202020204" pitchFamily="34" charset="0"/>
              </a:rPr>
              <a:t> (UB)la radiación terrestre y la energía vital de seres vivientes o de productos alimenticios.</a:t>
            </a:r>
          </a:p>
          <a:p>
            <a:pPr algn="ctr"/>
            <a:r>
              <a:rPr lang="es-CO" b="1" dirty="0" smtClean="0">
                <a:latin typeface="Arial" panose="020B0604020202020204" pitchFamily="34" charset="0"/>
                <a:cs typeface="Arial" panose="020B0604020202020204" pitchFamily="34" charset="0"/>
              </a:rPr>
              <a:t>A diferencia de las mediciones personales de </a:t>
            </a:r>
            <a:r>
              <a:rPr lang="es-CO" b="1" dirty="0" err="1" smtClean="0">
                <a:latin typeface="Arial" panose="020B0604020202020204" pitchFamily="34" charset="0"/>
                <a:cs typeface="Arial" panose="020B0604020202020204" pitchFamily="34" charset="0"/>
              </a:rPr>
              <a:t>Bovis</a:t>
            </a:r>
            <a:r>
              <a:rPr lang="es-CO" b="1" dirty="0" smtClean="0">
                <a:latin typeface="Arial" panose="020B0604020202020204" pitchFamily="34" charset="0"/>
                <a:cs typeface="Arial" panose="020B0604020202020204" pitchFamily="34" charset="0"/>
              </a:rPr>
              <a:t>, con mediciones  radiestésicas se llega a las siguientes conclusiones:</a:t>
            </a:r>
          </a:p>
          <a:p>
            <a:pPr algn="ctr"/>
            <a:r>
              <a:rPr lang="es-CO" b="1" dirty="0" smtClean="0">
                <a:latin typeface="Arial" panose="020B0604020202020204" pitchFamily="34" charset="0"/>
                <a:cs typeface="Arial" panose="020B0604020202020204" pitchFamily="34" charset="0"/>
              </a:rPr>
              <a:t>Si la radiación a nivel físico de una persona, de un producto o la radiación terrestre está entre:</a:t>
            </a:r>
            <a:endParaRPr lang="es-CO" b="1" dirty="0">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1" y="1589243"/>
            <a:ext cx="12192000" cy="5268757"/>
          </a:xfrm>
          <a:prstGeom prst="rect">
            <a:avLst/>
          </a:prstGeom>
        </p:spPr>
      </p:pic>
    </p:spTree>
    <p:extLst>
      <p:ext uri="{BB962C8B-B14F-4D97-AF65-F5344CB8AC3E}">
        <p14:creationId xmlns:p14="http://schemas.microsoft.com/office/powerpoint/2010/main" val="455426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204758" cy="6858000"/>
          </a:xfrm>
          <a:prstGeom prst="rect">
            <a:avLst/>
          </a:prstGeom>
        </p:spPr>
      </p:pic>
      <p:sp>
        <p:nvSpPr>
          <p:cNvPr id="3" name="Rectángulo 2"/>
          <p:cNvSpPr/>
          <p:nvPr/>
        </p:nvSpPr>
        <p:spPr>
          <a:xfrm>
            <a:off x="284285" y="394063"/>
            <a:ext cx="11636188" cy="954107"/>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Determinación de la energía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vibracional</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de acciones y emociones humanas                                                        </a:t>
            </a:r>
          </a:p>
        </p:txBody>
      </p:sp>
      <p:sp>
        <p:nvSpPr>
          <p:cNvPr id="4" name="Rectángulo 3"/>
          <p:cNvSpPr/>
          <p:nvPr/>
        </p:nvSpPr>
        <p:spPr>
          <a:xfrm>
            <a:off x="284285" y="1827510"/>
            <a:ext cx="11636188" cy="1384995"/>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Biómetro</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de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Bovis</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(físico francés) permite medir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radiestésicamente</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la intensidad de la energía  de las emociones, los pensamientos y de las acciones de una persona.</a:t>
            </a:r>
          </a:p>
        </p:txBody>
      </p:sp>
      <p:sp>
        <p:nvSpPr>
          <p:cNvPr id="5" name="Rectángulo 4"/>
          <p:cNvSpPr/>
          <p:nvPr/>
        </p:nvSpPr>
        <p:spPr>
          <a:xfrm>
            <a:off x="284285" y="3691845"/>
            <a:ext cx="11636188" cy="2677656"/>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Las acciones y emociones humanas se miden con lo que se denomina la Energía operativa mental (EOM) que fluctúa entre 11 y 9654 Unidades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Bovis</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(UB). Puede ser momentánea, cuando se refiere a un pensamiento o actitud o ser constante, es decir, reflejar el término medio energético de todos los pensamientos, actitudes y acciones de un lapso de tiempo de 5 meses.</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15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
            <a:ext cx="12192000" cy="6985597"/>
          </a:xfrm>
          <a:prstGeom prst="rect">
            <a:avLst/>
          </a:prstGeom>
        </p:spPr>
      </p:pic>
    </p:spTree>
    <p:extLst>
      <p:ext uri="{BB962C8B-B14F-4D97-AF65-F5344CB8AC3E}">
        <p14:creationId xmlns:p14="http://schemas.microsoft.com/office/powerpoint/2010/main" val="3750727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1" cy="6840760"/>
          </a:xfrm>
          <a:prstGeom prst="rect">
            <a:avLst/>
          </a:prstGeom>
        </p:spPr>
      </p:pic>
      <p:sp>
        <p:nvSpPr>
          <p:cNvPr id="3" name="Rectángulo 2"/>
          <p:cNvSpPr/>
          <p:nvPr/>
        </p:nvSpPr>
        <p:spPr>
          <a:xfrm>
            <a:off x="304799" y="604224"/>
            <a:ext cx="11582400" cy="5632311"/>
          </a:xfrm>
          <a:prstGeom prst="rect">
            <a:avLst/>
          </a:prstGeom>
        </p:spPr>
        <p:txBody>
          <a:bodyPr wrap="square">
            <a:spAutoFit/>
          </a:bodyPr>
          <a:lstStyle/>
          <a:p>
            <a:pPr algn="ctr"/>
            <a:r>
              <a:rPr lang="es-CO" sz="3600" b="1" dirty="0" smtClean="0">
                <a:ln w="10160">
                  <a:solidFill>
                    <a:srgbClr val="FF0000"/>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Cada pensamiento positivo (esperanza, amor, lealtad, etc.) que dura uno o dos segundos, aumenta la energía vital al valor correspondiente por un minuto aproximadamente. Obviamente sucede lo mismo con un pensamiento negativo. Si se siente furia por dos segundos, esto rebaja la energía a 1544 UB por un minuto. Si el estado de furia se mantiene por más tiempo, el nivel energético vital se rebaja por ese lapso de tiempo al valor dado.</a:t>
            </a:r>
            <a:endParaRPr lang="es-CO" sz="3600" b="1" dirty="0">
              <a:ln w="10160">
                <a:solidFill>
                  <a:srgbClr val="FF0000"/>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107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
            <a:ext cx="12192000" cy="6877409"/>
          </a:xfrm>
          <a:prstGeom prst="rect">
            <a:avLst/>
          </a:prstGeom>
        </p:spPr>
      </p:pic>
      <p:sp>
        <p:nvSpPr>
          <p:cNvPr id="3" name="Rectángulo 2"/>
          <p:cNvSpPr/>
          <p:nvPr/>
        </p:nvSpPr>
        <p:spPr>
          <a:xfrm>
            <a:off x="228600" y="589073"/>
            <a:ext cx="11734800" cy="5262979"/>
          </a:xfrm>
          <a:prstGeom prst="rect">
            <a:avLst/>
          </a:prstGeom>
        </p:spPr>
        <p:txBody>
          <a:bodyPr wrap="square">
            <a:spAutoFit/>
          </a:bodyPr>
          <a:lstStyle/>
          <a:p>
            <a:pPr algn="ctr"/>
            <a:r>
              <a:rPr lang="es-CO" sz="2400" b="1" dirty="0" smtClean="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persona que se mantiene en niveles bajos de energía operativa mental piensa que al mentir, al robar, al ser avara, etc. es muy lista. Sin embargo, al mantenerse estos niveles operativos mentales constantes por un lapso de tiempo mayor  a dos meses, también se reduce al porcentaje del cerebro utilizado en las actividades diarias. Así después de un año de ejercicio de la maldad, por ejemplo, se constata que la actividad cerebral se reduce a un 6%. Todas las personas “malas” trabajan con el 6% de su cerebro. Esto no sólo repercute en la vida actual de ellos, sino que también en la siguiente, pues la actividad del cerebro no podrá superar el 25% en esa vida. Esto es independiente del nivel de actividad cerebral al que se había llegado. Es decir, una persona podría nacer o llegar a tener el 80% del cerebro activo en un momento dado y si se dedica a la maldad, se vuelve perezosa o cae en el odio, etc. por algunos meses, inmediatamente reduce drásticamente la parte activa de su cerebro.</a:t>
            </a:r>
            <a:endParaRPr lang="es-CO" sz="2400" b="1" dirty="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626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572"/>
            <a:ext cx="12192000" cy="6861144"/>
          </a:xfrm>
          <a:prstGeom prst="rect">
            <a:avLst/>
          </a:prstGeom>
        </p:spPr>
      </p:pic>
    </p:spTree>
    <p:extLst>
      <p:ext uri="{BB962C8B-B14F-4D97-AF65-F5344CB8AC3E}">
        <p14:creationId xmlns:p14="http://schemas.microsoft.com/office/powerpoint/2010/main" val="8298009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61093"/>
          </a:xfrm>
          <a:prstGeom prst="rect">
            <a:avLst/>
          </a:prstGeom>
        </p:spPr>
      </p:pic>
      <p:sp>
        <p:nvSpPr>
          <p:cNvPr id="3" name="Rectángulo 2"/>
          <p:cNvSpPr/>
          <p:nvPr/>
        </p:nvSpPr>
        <p:spPr>
          <a:xfrm>
            <a:off x="89647" y="152725"/>
            <a:ext cx="12102353" cy="6124754"/>
          </a:xfrm>
          <a:prstGeom prst="rect">
            <a:avLst/>
          </a:prstGeom>
        </p:spPr>
        <p:txBody>
          <a:bodyPr wrap="square">
            <a:spAutoFit/>
          </a:bodyPr>
          <a:lstStyle/>
          <a:p>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Unidades </a:t>
            </a:r>
            <a:r>
              <a:rPr lang="es-CO" sz="2800" b="1" dirty="0" err="1" smtClean="0">
                <a:ln>
                  <a:solidFill>
                    <a:schemeClr val="tx1"/>
                  </a:solidFill>
                </a:ln>
                <a:solidFill>
                  <a:srgbClr val="FF0000"/>
                </a:solidFill>
                <a:latin typeface="Arial" panose="020B0604020202020204" pitchFamily="34" charset="0"/>
                <a:cs typeface="Arial" panose="020B0604020202020204" pitchFamily="34" charset="0"/>
              </a:rPr>
              <a:t>Bovis</a:t>
            </a:r>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        Acción, emoción</a:t>
            </a:r>
          </a:p>
          <a:p>
            <a:r>
              <a:rPr lang="es-CO" sz="2800" b="1" dirty="0" smtClean="0">
                <a:ln>
                  <a:solidFill>
                    <a:schemeClr val="tx1"/>
                  </a:solidFill>
                </a:ln>
                <a:solidFill>
                  <a:schemeClr val="bg1"/>
                </a:solidFill>
                <a:latin typeface="Arial" panose="020B0604020202020204" pitchFamily="34" charset="0"/>
                <a:cs typeface="Arial" panose="020B0604020202020204" pitchFamily="34" charset="0"/>
              </a:rPr>
              <a:t>18928       Libre de pensamiento</a:t>
            </a:r>
          </a:p>
          <a:p>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9833         Energía operativa mental constante necesaria para llegar a utilizar el 50% del cerebro en las actividades cotidianas</a:t>
            </a:r>
          </a:p>
          <a:p>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9654         Energía operativa mental del Amor incondicional</a:t>
            </a:r>
          </a:p>
          <a:p>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9422        Amor propio desarrollado en un 100%</a:t>
            </a:r>
          </a:p>
          <a:p>
            <a:r>
              <a:rPr lang="es-CO" sz="2800" b="1" dirty="0" smtClean="0">
                <a:ln>
                  <a:solidFill>
                    <a:schemeClr val="tx1"/>
                  </a:solidFill>
                </a:ln>
                <a:solidFill>
                  <a:srgbClr val="FFFF00"/>
                </a:solidFill>
                <a:latin typeface="Arial" panose="020B0604020202020204" pitchFamily="34" charset="0"/>
                <a:cs typeface="Arial" panose="020B0604020202020204" pitchFamily="34" charset="0"/>
              </a:rPr>
              <a:t>9000        Energía en que baja información del campo </a:t>
            </a:r>
            <a:r>
              <a:rPr lang="es-CO" sz="2800" b="1" dirty="0" err="1" smtClean="0">
                <a:ln>
                  <a:solidFill>
                    <a:schemeClr val="tx1"/>
                  </a:solidFill>
                </a:ln>
                <a:solidFill>
                  <a:srgbClr val="FFFF00"/>
                </a:solidFill>
                <a:latin typeface="Arial" panose="020B0604020202020204" pitchFamily="34" charset="0"/>
                <a:cs typeface="Arial" panose="020B0604020202020204" pitchFamily="34" charset="0"/>
              </a:rPr>
              <a:t>morfogénico</a:t>
            </a:r>
            <a:r>
              <a:rPr lang="es-CO" sz="2800" b="1" dirty="0" smtClean="0">
                <a:ln>
                  <a:solidFill>
                    <a:schemeClr val="tx1"/>
                  </a:solidFill>
                </a:ln>
                <a:solidFill>
                  <a:srgbClr val="FFFF00"/>
                </a:solidFill>
                <a:latin typeface="Arial" panose="020B0604020202020204" pitchFamily="34" charset="0"/>
                <a:cs typeface="Arial" panose="020B0604020202020204" pitchFamily="34" charset="0"/>
              </a:rPr>
              <a:t> y se puede navegar en él.</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8526       Energía operativa mental (EOM) del altruismo (100%)</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8424       EOM de generosidad</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8341       EOM de lealtad </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8113       EOM de justicia</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7837       EOM de afecto</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7753       EOM de compasión</a:t>
            </a:r>
          </a:p>
        </p:txBody>
      </p:sp>
    </p:spTree>
    <p:extLst>
      <p:ext uri="{BB962C8B-B14F-4D97-AF65-F5344CB8AC3E}">
        <p14:creationId xmlns:p14="http://schemas.microsoft.com/office/powerpoint/2010/main" val="302036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ángulo 1"/>
          <p:cNvSpPr/>
          <p:nvPr/>
        </p:nvSpPr>
        <p:spPr>
          <a:xfrm>
            <a:off x="134470" y="406150"/>
            <a:ext cx="11788588" cy="5632311"/>
          </a:xfrm>
          <a:prstGeom prst="rect">
            <a:avLst/>
          </a:prstGeom>
        </p:spPr>
        <p:txBody>
          <a:bodyPr wrap="square">
            <a:spAutoFit/>
          </a:bodyPr>
          <a:lstStyle/>
          <a:p>
            <a:r>
              <a:rPr lang="es-CO" sz="3600" b="1" dirty="0" smtClean="0">
                <a:ln>
                  <a:solidFill>
                    <a:srgbClr val="FFFF00"/>
                  </a:solidFill>
                </a:ln>
                <a:solidFill>
                  <a:srgbClr val="FF0000"/>
                </a:solidFill>
                <a:latin typeface="Arial" panose="020B0604020202020204" pitchFamily="34" charset="0"/>
                <a:cs typeface="Arial" panose="020B0604020202020204" pitchFamily="34" charset="0"/>
              </a:rPr>
              <a:t>7651       Energía operativa mental constante necesaria para llegar a utilizar el 40% del cerebro en las actividades cotidianas y empezar a usar el cuerpo o partes de él como amplificador radiestésico.</a:t>
            </a:r>
          </a:p>
          <a:p>
            <a:r>
              <a:rPr lang="es-CO" sz="3600" b="1" dirty="0" smtClean="0">
                <a:ln>
                  <a:solidFill>
                    <a:srgbClr val="FFFF00"/>
                  </a:solidFill>
                </a:ln>
                <a:solidFill>
                  <a:srgbClr val="FF0000"/>
                </a:solidFill>
                <a:latin typeface="Arial" panose="020B0604020202020204" pitchFamily="34" charset="0"/>
                <a:cs typeface="Arial" panose="020B0604020202020204" pitchFamily="34" charset="0"/>
              </a:rPr>
              <a:t>7632      EOM de esperanza</a:t>
            </a:r>
          </a:p>
          <a:p>
            <a:r>
              <a:rPr lang="es-CO" sz="3600" b="1" dirty="0" smtClean="0">
                <a:ln>
                  <a:solidFill>
                    <a:srgbClr val="FFFF00"/>
                  </a:solidFill>
                </a:ln>
                <a:solidFill>
                  <a:srgbClr val="FF0000"/>
                </a:solidFill>
                <a:latin typeface="Arial" panose="020B0604020202020204" pitchFamily="34" charset="0"/>
                <a:cs typeface="Arial" panose="020B0604020202020204" pitchFamily="34" charset="0"/>
              </a:rPr>
              <a:t>6970      EOMC mínimo necesario para liberarse del karma</a:t>
            </a:r>
          </a:p>
          <a:p>
            <a:r>
              <a:rPr lang="es-CO" sz="3600" b="1" dirty="0" smtClean="0">
                <a:ln>
                  <a:solidFill>
                    <a:srgbClr val="FFFF00"/>
                  </a:solidFill>
                </a:ln>
                <a:solidFill>
                  <a:srgbClr val="FF0000"/>
                </a:solidFill>
                <a:latin typeface="Arial" panose="020B0604020202020204" pitchFamily="34" charset="0"/>
                <a:cs typeface="Arial" panose="020B0604020202020204" pitchFamily="34" charset="0"/>
              </a:rPr>
              <a:t>6422     Energía vital correspondiente a buena condición física y psíquica</a:t>
            </a:r>
            <a:endParaRPr lang="es-CO" sz="3600" b="1" dirty="0">
              <a:ln>
                <a:solidFill>
                  <a:srgbClr val="FFFF00"/>
                </a:solidFill>
              </a:ln>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091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1" cy="6858000"/>
          </a:xfrm>
          <a:prstGeom prst="rect">
            <a:avLst/>
          </a:prstGeom>
        </p:spPr>
      </p:pic>
      <p:sp>
        <p:nvSpPr>
          <p:cNvPr id="3" name="Rectángulo 2"/>
          <p:cNvSpPr/>
          <p:nvPr/>
        </p:nvSpPr>
        <p:spPr>
          <a:xfrm>
            <a:off x="-1" y="0"/>
            <a:ext cx="12151660" cy="6986528"/>
          </a:xfrm>
          <a:prstGeom prst="rect">
            <a:avLst/>
          </a:prstGeom>
        </p:spPr>
        <p:txBody>
          <a:bodyPr wrap="square">
            <a:spAutoFit/>
          </a:bodyPr>
          <a:lstStyle/>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4521 – 6050               Energía operativa mental constante (EOMC) necesaria para llegar a un desarrollo de las facultades cerebrales hasta un 30%. A partir de este punto se puede trabajar </a:t>
            </a:r>
            <a:r>
              <a:rPr lang="es-CO" sz="2800" b="1" dirty="0" err="1"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radiestésicamente</a:t>
            </a:r>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4231                           Energía operativa mental necesaria para poder ampliar el uso del cerebro hasta un 25%.  Esta energía tiene que mantenerse constante por un mínimo de 5 meses o seguir subiendo hasta que se llegue a la práctica de “No dañar” a nadie.</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2446                           Energía operativa mental (EOM) de gula</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2191                           EOM de avaricia</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2124                           EOM de incesto</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1931                           EOM de pánico</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1712                           EOM de caos</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1664                           EOM de preocupación</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1544                           EOM de furia</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1323                           EOM de odio</a:t>
            </a:r>
          </a:p>
        </p:txBody>
      </p:sp>
    </p:spTree>
    <p:extLst>
      <p:ext uri="{BB962C8B-B14F-4D97-AF65-F5344CB8AC3E}">
        <p14:creationId xmlns:p14="http://schemas.microsoft.com/office/powerpoint/2010/main" val="256206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9300"/>
          </a:xfrm>
          <a:prstGeom prst="rect">
            <a:avLst/>
          </a:prstGeom>
        </p:spPr>
      </p:pic>
      <p:sp>
        <p:nvSpPr>
          <p:cNvPr id="3" name="Rectángulo 2"/>
          <p:cNvSpPr/>
          <p:nvPr/>
        </p:nvSpPr>
        <p:spPr>
          <a:xfrm>
            <a:off x="251012" y="784483"/>
            <a:ext cx="11438964" cy="5693866"/>
          </a:xfrm>
          <a:prstGeom prst="rect">
            <a:avLst/>
          </a:prstGeom>
        </p:spPr>
        <p:txBody>
          <a:bodyPr wrap="square">
            <a:spAutoFit/>
          </a:bodyPr>
          <a:lstStyle/>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1241                           EOM de envidia</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1212                           EOM de celos</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1122                           EOM de manipulación</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1000                           EOM de pereza</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0962                           EOM de robo</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0800                           EOM de egoísmo</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0600                           EOM de crueldad</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0400                           EOM de mentira</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0300                           EOM de engaño</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0200                           EOM de homicidio</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0007                           Energía operativa mental destructiva de mínimo tres homicidios cometidos en un lapso de tiempo breve (una semana).</a:t>
            </a:r>
            <a:endParaRPr lang="es-CO" sz="2800" b="1" dirty="0">
              <a:ln>
                <a:solidFill>
                  <a:srgbClr val="FFFF00"/>
                </a:solidFill>
              </a:ln>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534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0471"/>
          </a:xfrm>
          <a:prstGeom prst="rect">
            <a:avLst/>
          </a:prstGeom>
        </p:spPr>
      </p:pic>
      <p:sp>
        <p:nvSpPr>
          <p:cNvPr id="3" name="Rectángulo 2"/>
          <p:cNvSpPr/>
          <p:nvPr/>
        </p:nvSpPr>
        <p:spPr>
          <a:xfrm>
            <a:off x="421342" y="812684"/>
            <a:ext cx="11259670" cy="523220"/>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instrumento radiestésico</a:t>
            </a:r>
          </a:p>
        </p:txBody>
      </p:sp>
      <p:sp>
        <p:nvSpPr>
          <p:cNvPr id="4" name="Rectángulo 3"/>
          <p:cNvSpPr/>
          <p:nvPr/>
        </p:nvSpPr>
        <p:spPr>
          <a:xfrm>
            <a:off x="233081" y="2690336"/>
            <a:ext cx="11672047" cy="2246769"/>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Como amplificador de estas radiaciones, vibraciones, etc. se utiliza el péndulo y la varita del zahorí o el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biotensor</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el propio cuerpo o simplemente un anillo u otro objeto adecuado que cuelga de un hilo, de una cadena. La persona que trabaja con uno de estos instrumentos se denomina radiestesista o zahorí. </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033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2.bp.blogspot.com/-O-iX1KJS7nI/Tj7sszYuIqI/AAAAAAAAAik/HcwRwutNClA/s1600/bill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12192001" cy="687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53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oomeva.com.co/disenno/elearning/usodecredito/caricaturas/04_colo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7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33821761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461111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
            <a:ext cx="12192001" cy="6936531"/>
          </a:xfrm>
          <a:prstGeom prst="rect">
            <a:avLst/>
          </a:prstGeom>
        </p:spPr>
      </p:pic>
    </p:spTree>
    <p:extLst>
      <p:ext uri="{BB962C8B-B14F-4D97-AF65-F5344CB8AC3E}">
        <p14:creationId xmlns:p14="http://schemas.microsoft.com/office/powerpoint/2010/main" val="3008647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lidesharecdn.com/energialibrepresentacion-121014164215-phpapp02/95/energia-librela-desconocida-que-nos-rodea-1-728.jpg?cb=13502513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9673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k40.kn3.net/taringa/8/0/7/3/4/5/9/yulita07/E70.jpg?33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28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2.bp.blogspot.com/-uKyClXl3nsk/UI138v7cD8I/AAAAAAAAG-I/LYSGsEcPCHY/s1600/546815_514804841881298_1956479690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7422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avaazdo.s3.amazonaws.com/29a499ad76a5db4cc73f9d89aeae38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204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1.bp.blogspot.com/-zPKB4hrWh3I/TYMv1zlQhAI/AAAAAAAAAFw/rhAGmMZydG4/s1600/185745_150592351667407_100001499293877_290011_2700500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883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75814"/>
          </a:xfrm>
          <a:prstGeom prst="rect">
            <a:avLst/>
          </a:prstGeom>
        </p:spPr>
      </p:pic>
      <p:sp>
        <p:nvSpPr>
          <p:cNvPr id="3" name="Rectángulo 2"/>
          <p:cNvSpPr/>
          <p:nvPr/>
        </p:nvSpPr>
        <p:spPr>
          <a:xfrm>
            <a:off x="277905" y="610524"/>
            <a:ext cx="11591365" cy="584775"/>
          </a:xfrm>
          <a:prstGeom prst="rect">
            <a:avLst/>
          </a:prstGeom>
        </p:spPr>
        <p:txBody>
          <a:bodyPr wrap="square">
            <a:spAutoFit/>
          </a:bodyPr>
          <a:lstStyle/>
          <a:p>
            <a:pPr algn="ctr"/>
            <a:r>
              <a:rPr lang="es-CO" sz="32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Sí y el No: un convenio</a:t>
            </a:r>
          </a:p>
        </p:txBody>
      </p:sp>
      <p:sp>
        <p:nvSpPr>
          <p:cNvPr id="4" name="Rectángulo 3"/>
          <p:cNvSpPr/>
          <p:nvPr/>
        </p:nvSpPr>
        <p:spPr>
          <a:xfrm>
            <a:off x="277905" y="2828836"/>
            <a:ext cx="11591365" cy="2554545"/>
          </a:xfrm>
          <a:prstGeom prst="rect">
            <a:avLst/>
          </a:prstGeom>
        </p:spPr>
        <p:txBody>
          <a:bodyPr wrap="square">
            <a:spAutoFit/>
          </a:bodyPr>
          <a:lstStyle/>
          <a:p>
            <a:pPr algn="ctr"/>
            <a:r>
              <a:rPr lang="es-CO" sz="32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Antes de poder practicar hay que definir la oscilación del Sí y del No, para lo cual se hace un convenio o pacto con </a:t>
            </a:r>
            <a:r>
              <a:rPr lang="es-CO" sz="3200" b="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Test </a:t>
            </a:r>
            <a:r>
              <a:rPr lang="es-CO" sz="32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diciendo en voz baja: “Muéstrame el Sí”. Después de ejercitarlo hasta que esté claro, se sigue con el No: “Muéstrame el No”. </a:t>
            </a:r>
            <a:endParaRPr lang="es-CO" sz="32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881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k45.kn3.net/AE6CCF9B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93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5578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encontramesipodes.files.wordpress.com/2013/06/gaia_by_mearone.jp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69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
            <a:ext cx="12192001" cy="6875929"/>
          </a:xfrm>
          <a:prstGeom prst="rect">
            <a:avLst/>
          </a:prstGeom>
        </p:spPr>
      </p:pic>
      <p:sp>
        <p:nvSpPr>
          <p:cNvPr id="3" name="Rectángulo 2"/>
          <p:cNvSpPr/>
          <p:nvPr/>
        </p:nvSpPr>
        <p:spPr>
          <a:xfrm>
            <a:off x="215153" y="617275"/>
            <a:ext cx="11528611" cy="1815882"/>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Fuera de la búsqueda de la verdad existe un motivo para el uso y práctica de la radiestesia que siempre será apoyado enormemente por las energías cósmicas y éste motivo es el propio avance espiritual. </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 name="Rectángulo 3"/>
          <p:cNvSpPr/>
          <p:nvPr/>
        </p:nvSpPr>
        <p:spPr>
          <a:xfrm>
            <a:off x="286871" y="2551837"/>
            <a:ext cx="11519647" cy="954107"/>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Hay niveles espirituales en que el desarrollo sólo se puede realizar sabiendo utilizar un  método radiestésico. </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5" name="Rectángulo 4"/>
          <p:cNvSpPr/>
          <p:nvPr/>
        </p:nvSpPr>
        <p:spPr>
          <a:xfrm>
            <a:off x="286870" y="4747283"/>
            <a:ext cx="11600329" cy="1815882"/>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 raíz de ello, se puede decir que ningún ser humano, después de terminar el aprendizaje requerido por el alma, puede seguir con el aprendizaje espiritual en la tierra sin poder controlarse continuamente mediante un instrumento radiestésico.</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59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35805"/>
            <a:ext cx="12192000" cy="6893805"/>
          </a:xfrm>
          <a:prstGeom prst="rect">
            <a:avLst/>
          </a:prstGeom>
        </p:spPr>
      </p:pic>
      <p:sp>
        <p:nvSpPr>
          <p:cNvPr id="3" name="Rectángulo 2"/>
          <p:cNvSpPr/>
          <p:nvPr/>
        </p:nvSpPr>
        <p:spPr>
          <a:xfrm>
            <a:off x="363070" y="620396"/>
            <a:ext cx="11465859" cy="830997"/>
          </a:xfrm>
          <a:prstGeom prst="rect">
            <a:avLst/>
          </a:prstGeom>
        </p:spPr>
        <p:txBody>
          <a:bodyPr wrap="square">
            <a:spAutoFit/>
          </a:bodyPr>
          <a:lstStyle/>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 ayuda a nivel energético del instrumento utilizado</a:t>
            </a:r>
          </a:p>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a:t>
            </a:r>
            <a:endParaRPr lang="es-CO" sz="2400" b="1" dirty="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4" name="Rectángulo 3"/>
          <p:cNvSpPr/>
          <p:nvPr/>
        </p:nvSpPr>
        <p:spPr>
          <a:xfrm>
            <a:off x="284628" y="1234025"/>
            <a:ext cx="11622742" cy="1938992"/>
          </a:xfrm>
          <a:prstGeom prst="rect">
            <a:avLst/>
          </a:prstGeom>
        </p:spPr>
        <p:txBody>
          <a:bodyPr wrap="square">
            <a:spAutoFit/>
          </a:bodyPr>
          <a:lstStyle/>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Aunque como seres humanos nos cuesta creerlo, todo ser o cosa en nuestro entorno dispone de un Deva, un ser de la naturaleza con alma, mente y cuerpo1). Se les puede pedir ayuda a ellos para conseguir mejores resultados en el manejo del instrumento a usar, siguiendo estos pasos:</a:t>
            </a:r>
          </a:p>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Invocaciones:</a:t>
            </a:r>
            <a:endParaRPr lang="es-CO" sz="2400" b="1" dirty="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5" name="Rectángulo 4"/>
          <p:cNvSpPr/>
          <p:nvPr/>
        </p:nvSpPr>
        <p:spPr>
          <a:xfrm>
            <a:off x="210667" y="3173017"/>
            <a:ext cx="11544301" cy="1938992"/>
          </a:xfrm>
          <a:prstGeom prst="rect">
            <a:avLst/>
          </a:prstGeom>
        </p:spPr>
        <p:txBody>
          <a:bodyPr wrap="square">
            <a:spAutoFit/>
          </a:bodyPr>
          <a:lstStyle/>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1. Test digital dedo pulgar e índice </a:t>
            </a:r>
            <a:r>
              <a:rPr lang="es-CO" sz="2400" b="1" dirty="0" err="1"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Akash</a:t>
            </a: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y </a:t>
            </a:r>
            <a:r>
              <a:rPr lang="es-CO" sz="2400" b="1" dirty="0" err="1"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Vayu</a:t>
            </a: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instantes en  silencio.</a:t>
            </a:r>
          </a:p>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2. Sentir los dedos, dirigirse al </a:t>
            </a:r>
            <a:r>
              <a:rPr lang="es-CO" sz="2400" b="1" dirty="0" err="1"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deva</a:t>
            </a: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de los dedos correspondiente. Agradecerle que haya venido a nuestras manos y pedirle que nos ayude en todo momento a identificar bien las energías a analizar. Darle las gracias por estar dispuesto a ayudarnos. Para ello utilizar la fórmula:</a:t>
            </a:r>
            <a:endParaRPr lang="es-CO" sz="2400" b="1" dirty="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6" name="Rectángulo 5"/>
          <p:cNvSpPr/>
          <p:nvPr/>
        </p:nvSpPr>
        <p:spPr>
          <a:xfrm>
            <a:off x="210667" y="5431948"/>
            <a:ext cx="11692220" cy="1200329"/>
          </a:xfrm>
          <a:prstGeom prst="rect">
            <a:avLst/>
          </a:prstGeom>
        </p:spPr>
        <p:txBody>
          <a:bodyPr wrap="square">
            <a:spAutoFit/>
          </a:bodyPr>
          <a:lstStyle/>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“Querida alma, querida mente, querido cuerpo del </a:t>
            </a:r>
            <a:r>
              <a:rPr lang="es-CO" sz="2400" b="1" dirty="0" err="1"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deva</a:t>
            </a: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de los dedos, yo les estimo mucho. Por favor, ayúdenme a utilizarlos siempre correctamente. Gracias, gracias, gracias”.</a:t>
            </a:r>
            <a:endParaRPr lang="es-CO" sz="2400" b="1" dirty="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262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
            <a:ext cx="12192000" cy="6857363"/>
          </a:xfrm>
          <a:prstGeom prst="rect">
            <a:avLst/>
          </a:prstGeom>
        </p:spPr>
      </p:pic>
      <p:sp>
        <p:nvSpPr>
          <p:cNvPr id="3" name="Rectángulo 2"/>
          <p:cNvSpPr/>
          <p:nvPr/>
        </p:nvSpPr>
        <p:spPr>
          <a:xfrm>
            <a:off x="412376" y="1633409"/>
            <a:ext cx="11367247" cy="4524315"/>
          </a:xfrm>
          <a:prstGeom prst="rect">
            <a:avLst/>
          </a:prstGeom>
        </p:spPr>
        <p:txBody>
          <a:bodyPr wrap="square">
            <a:spAutoFit/>
          </a:bodyPr>
          <a:lstStyle/>
          <a:p>
            <a:pPr algn="ctr"/>
            <a:r>
              <a:rPr lang="es-CO" sz="36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3. Comunicación con el Yo superior o invocación al Espíritu Fono, Dios, etc.:</a:t>
            </a:r>
          </a:p>
          <a:p>
            <a:pPr algn="ctr"/>
            <a:r>
              <a:rPr lang="es-CO" sz="36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“…guíame siempre en el uso del Test, guíame a utilizarlo desinteresadamente para ayudarme a mí y a otros. Por favor, indícame siempre la pregunta precisa y ayúdame a dejar la mente en blanco para recibir las respuestas correctas.  Gracias, gracias, gracias”</a:t>
            </a:r>
            <a:endParaRPr lang="es-CO" sz="36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87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1" cy="6858000"/>
          </a:xfrm>
          <a:prstGeom prst="rect">
            <a:avLst/>
          </a:prstGeom>
        </p:spPr>
      </p:pic>
      <p:sp>
        <p:nvSpPr>
          <p:cNvPr id="3" name="Rectángulo 2"/>
          <p:cNvSpPr/>
          <p:nvPr/>
        </p:nvSpPr>
        <p:spPr>
          <a:xfrm>
            <a:off x="295834" y="735629"/>
            <a:ext cx="11429999" cy="461665"/>
          </a:xfrm>
          <a:prstGeom prst="rect">
            <a:avLst/>
          </a:prstGeom>
        </p:spPr>
        <p:txBody>
          <a:bodyPr wrap="square">
            <a:spAutoFit/>
          </a:bodyPr>
          <a:lstStyle/>
          <a:p>
            <a:pPr algn="ctr"/>
            <a:r>
              <a:rPr lang="es-CO" sz="24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Campo </a:t>
            </a:r>
            <a:r>
              <a:rPr lang="es-CO" sz="24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Morfogénico</a:t>
            </a:r>
            <a:r>
              <a:rPr lang="es-CO" sz="24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  Pasote)</a:t>
            </a:r>
          </a:p>
        </p:txBody>
      </p:sp>
      <p:sp>
        <p:nvSpPr>
          <p:cNvPr id="4" name="Rectángulo 3"/>
          <p:cNvSpPr/>
          <p:nvPr/>
        </p:nvSpPr>
        <p:spPr>
          <a:xfrm>
            <a:off x="116541" y="2270181"/>
            <a:ext cx="11815484" cy="3416320"/>
          </a:xfrm>
          <a:prstGeom prst="rect">
            <a:avLst/>
          </a:prstGeom>
        </p:spPr>
        <p:txBody>
          <a:bodyPr wrap="square">
            <a:spAutoFit/>
          </a:bodyPr>
          <a:lstStyle/>
          <a:p>
            <a:pPr algn="ctr"/>
            <a:r>
              <a:rPr lang="es-CO" sz="24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Es el campo mental en el que se almacenan todas las estructuras que ordenan la naturaleza. Es el campo de las ideas, el campo mental de la energía superior. Conectarse con este campo implica disponer de la verdad, disponer de las reglas a las que está sujeto el universo y, por ende, nuestra tierra. Esta conexión siempre es voluntaria, es preciso declararla, pues a raíz del libre albedrío,  ningún ser o energía superior puede interferir en la voluntad humana o intervenir en la vida o en el destino, sin que la persona lo haya pedido expresamente. Es decir, la persona debe conectarse con este campo metafísico en el que se encuentra todo, absolutamente todo el conocimiento del universo.</a:t>
            </a:r>
            <a:endParaRPr lang="es-CO" sz="24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747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71718"/>
            <a:ext cx="12221852" cy="6929718"/>
          </a:xfrm>
          <a:prstGeom prst="rect">
            <a:avLst/>
          </a:prstGeom>
        </p:spPr>
      </p:pic>
    </p:spTree>
    <p:extLst>
      <p:ext uri="{BB962C8B-B14F-4D97-AF65-F5344CB8AC3E}">
        <p14:creationId xmlns:p14="http://schemas.microsoft.com/office/powerpoint/2010/main" val="2740317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85256"/>
          </a:xfrm>
          <a:prstGeom prst="rect">
            <a:avLst/>
          </a:prstGeom>
        </p:spPr>
      </p:pic>
      <p:sp>
        <p:nvSpPr>
          <p:cNvPr id="3" name="Rectángulo 2"/>
          <p:cNvSpPr/>
          <p:nvPr/>
        </p:nvSpPr>
        <p:spPr>
          <a:xfrm>
            <a:off x="125505" y="646890"/>
            <a:ext cx="11761694" cy="830997"/>
          </a:xfrm>
          <a:prstGeom prst="rect">
            <a:avLst/>
          </a:prstGeom>
        </p:spPr>
        <p:txBody>
          <a:bodyPr wrap="square">
            <a:spAutoFit/>
          </a:bodyPr>
          <a:lstStyle/>
          <a:p>
            <a:pPr algn="ctr"/>
            <a:r>
              <a:rPr lang="es-CO" sz="2400" b="1" dirty="0" smtClean="0">
                <a:solidFill>
                  <a:srgbClr val="FF0000"/>
                </a:solidFill>
                <a:latin typeface="Arial" panose="020B0604020202020204" pitchFamily="34" charset="0"/>
                <a:cs typeface="Arial" panose="020B0604020202020204" pitchFamily="34" charset="0"/>
              </a:rPr>
              <a:t>Antes de empezar cualquier trabajo radiestésico, el radiestesista expresa mentalmente o en voz baja: “Yo me conecto con el campo </a:t>
            </a:r>
            <a:r>
              <a:rPr lang="es-CO" sz="2400" b="1" dirty="0" err="1" smtClean="0">
                <a:solidFill>
                  <a:srgbClr val="FF0000"/>
                </a:solidFill>
                <a:latin typeface="Arial" panose="020B0604020202020204" pitchFamily="34" charset="0"/>
                <a:cs typeface="Arial" panose="020B0604020202020204" pitchFamily="34" charset="0"/>
              </a:rPr>
              <a:t>morfogénico</a:t>
            </a:r>
            <a:endParaRPr lang="es-CO" sz="2400" b="1" dirty="0">
              <a:solidFill>
                <a:srgbClr val="FF0000"/>
              </a:solidFill>
              <a:latin typeface="Arial" panose="020B0604020202020204" pitchFamily="34" charset="0"/>
              <a:cs typeface="Arial" panose="020B0604020202020204" pitchFamily="34" charset="0"/>
            </a:endParaRPr>
          </a:p>
        </p:txBody>
      </p:sp>
      <p:sp>
        <p:nvSpPr>
          <p:cNvPr id="4" name="Rectángulo 3"/>
          <p:cNvSpPr/>
          <p:nvPr/>
        </p:nvSpPr>
        <p:spPr>
          <a:xfrm>
            <a:off x="277906" y="2124777"/>
            <a:ext cx="11430000" cy="2308324"/>
          </a:xfrm>
          <a:prstGeom prst="rect">
            <a:avLst/>
          </a:prstGeom>
        </p:spPr>
        <p:txBody>
          <a:bodyPr wrap="square">
            <a:spAutoFit/>
          </a:bodyPr>
          <a:lstStyle/>
          <a:p>
            <a:pPr algn="ctr"/>
            <a:r>
              <a:rPr lang="es-CO" sz="2400" b="1" dirty="0" smtClean="0">
                <a:solidFill>
                  <a:srgbClr val="FF0000"/>
                </a:solidFill>
                <a:latin typeface="Arial" panose="020B0604020202020204" pitchFamily="34" charset="0"/>
                <a:cs typeface="Arial" panose="020B0604020202020204" pitchFamily="34" charset="0"/>
              </a:rPr>
              <a:t>Siempre, absolutamente siempre, que una persona está conectada con el campo </a:t>
            </a:r>
            <a:r>
              <a:rPr lang="es-CO" sz="2400" b="1" dirty="0" err="1" smtClean="0">
                <a:solidFill>
                  <a:srgbClr val="FF0000"/>
                </a:solidFill>
                <a:latin typeface="Arial" panose="020B0604020202020204" pitchFamily="34" charset="0"/>
                <a:cs typeface="Arial" panose="020B0604020202020204" pitchFamily="34" charset="0"/>
              </a:rPr>
              <a:t>morfogénico</a:t>
            </a:r>
            <a:r>
              <a:rPr lang="es-CO" sz="2400" b="1" dirty="0" smtClean="0">
                <a:solidFill>
                  <a:srgbClr val="FF0000"/>
                </a:solidFill>
                <a:latin typeface="Arial" panose="020B0604020202020204" pitchFamily="34" charset="0"/>
                <a:cs typeface="Arial" panose="020B0604020202020204" pitchFamily="34" charset="0"/>
              </a:rPr>
              <a:t> está meditando. Eso significa que mientras testea – mientras está concentrada en la pregunta - está en estado de meditación.</a:t>
            </a:r>
          </a:p>
          <a:p>
            <a:pPr algn="ctr"/>
            <a:r>
              <a:rPr lang="es-CO" sz="2400" b="1" dirty="0" smtClean="0">
                <a:solidFill>
                  <a:srgbClr val="FF0000"/>
                </a:solidFill>
                <a:latin typeface="Arial" panose="020B0604020202020204" pitchFamily="34" charset="0"/>
                <a:cs typeface="Arial" panose="020B0604020202020204" pitchFamily="34" charset="0"/>
              </a:rPr>
              <a:t>Para que la conexión sea más intensiva y duradera a las personas creyentes en un ser o energía superior se les sugiere realizar la conexión de la siguiente forma:</a:t>
            </a:r>
          </a:p>
        </p:txBody>
      </p:sp>
      <p:sp>
        <p:nvSpPr>
          <p:cNvPr id="5" name="Rectángulo 4"/>
          <p:cNvSpPr/>
          <p:nvPr/>
        </p:nvSpPr>
        <p:spPr>
          <a:xfrm>
            <a:off x="201705" y="4689682"/>
            <a:ext cx="11609293" cy="1938992"/>
          </a:xfrm>
          <a:prstGeom prst="rect">
            <a:avLst/>
          </a:prstGeom>
        </p:spPr>
        <p:txBody>
          <a:bodyPr wrap="square">
            <a:spAutoFit/>
          </a:bodyPr>
          <a:lstStyle/>
          <a:p>
            <a:pPr algn="ctr"/>
            <a:r>
              <a:rPr lang="es-CO" sz="2400" b="1" dirty="0" smtClean="0">
                <a:solidFill>
                  <a:srgbClr val="FF0000"/>
                </a:solidFill>
                <a:latin typeface="Arial" panose="020B0604020202020204" pitchFamily="34" charset="0"/>
                <a:cs typeface="Arial" panose="020B0604020202020204" pitchFamily="34" charset="0"/>
              </a:rPr>
              <a:t> “En el nombre del Padre, del Hijo y del Espíritu,</a:t>
            </a:r>
          </a:p>
          <a:p>
            <a:pPr algn="ctr"/>
            <a:r>
              <a:rPr lang="es-CO" sz="2400" b="1" dirty="0" smtClean="0">
                <a:solidFill>
                  <a:srgbClr val="FF0000"/>
                </a:solidFill>
                <a:latin typeface="Arial" panose="020B0604020202020204" pitchFamily="34" charset="0"/>
                <a:cs typeface="Arial" panose="020B0604020202020204" pitchFamily="34" charset="0"/>
              </a:rPr>
              <a:t>yo soy, yo soy,  Espíritu Fono, (Dios, Alá, </a:t>
            </a:r>
            <a:r>
              <a:rPr lang="es-CO" sz="2400" b="1" dirty="0" err="1" smtClean="0">
                <a:solidFill>
                  <a:srgbClr val="FF0000"/>
                </a:solidFill>
                <a:latin typeface="Arial" panose="020B0604020202020204" pitchFamily="34" charset="0"/>
                <a:cs typeface="Arial" panose="020B0604020202020204" pitchFamily="34" charset="0"/>
              </a:rPr>
              <a:t>Yahwé</a:t>
            </a:r>
            <a:r>
              <a:rPr lang="es-CO" sz="2400" b="1" dirty="0" smtClean="0">
                <a:solidFill>
                  <a:srgbClr val="FF0000"/>
                </a:solidFill>
                <a:latin typeface="Arial" panose="020B0604020202020204" pitchFamily="34" charset="0"/>
                <a:cs typeface="Arial" panose="020B0604020202020204" pitchFamily="34" charset="0"/>
              </a:rPr>
              <a:t>, Jehová, el Gran Espíritu, Espíritu Infinito, etc.)</a:t>
            </a:r>
          </a:p>
          <a:p>
            <a:pPr algn="ctr"/>
            <a:r>
              <a:rPr lang="es-CO" sz="2400" b="1" dirty="0" smtClean="0">
                <a:solidFill>
                  <a:srgbClr val="FF0000"/>
                </a:solidFill>
                <a:latin typeface="Arial" panose="020B0604020202020204" pitchFamily="34" charset="0"/>
                <a:cs typeface="Arial" panose="020B0604020202020204" pitchFamily="34" charset="0"/>
              </a:rPr>
              <a:t>conéctame con el campo </a:t>
            </a:r>
            <a:r>
              <a:rPr lang="es-CO" sz="2400" b="1" dirty="0" err="1" smtClean="0">
                <a:solidFill>
                  <a:srgbClr val="FF0000"/>
                </a:solidFill>
                <a:latin typeface="Arial" panose="020B0604020202020204" pitchFamily="34" charset="0"/>
                <a:cs typeface="Arial" panose="020B0604020202020204" pitchFamily="34" charset="0"/>
              </a:rPr>
              <a:t>morfogénico</a:t>
            </a:r>
            <a:r>
              <a:rPr lang="es-CO" sz="2400" b="1" dirty="0" smtClean="0">
                <a:solidFill>
                  <a:srgbClr val="FF0000"/>
                </a:solidFill>
                <a:latin typeface="Arial" panose="020B0604020202020204" pitchFamily="34" charset="0"/>
                <a:cs typeface="Arial" panose="020B0604020202020204" pitchFamily="34" charset="0"/>
              </a:rPr>
              <a:t>(*).</a:t>
            </a:r>
          </a:p>
          <a:p>
            <a:pPr algn="ctr"/>
            <a:r>
              <a:rPr lang="es-CO" sz="2400" b="1" dirty="0" smtClean="0">
                <a:solidFill>
                  <a:srgbClr val="FF0000"/>
                </a:solidFill>
                <a:latin typeface="Arial" panose="020B0604020202020204" pitchFamily="34" charset="0"/>
                <a:cs typeface="Arial" panose="020B0604020202020204" pitchFamily="34" charset="0"/>
              </a:rPr>
              <a:t>Gracias, Gracias. Gracias”.</a:t>
            </a:r>
            <a:endParaRPr lang="es-CO" sz="2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9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1586</Words>
  <Application>Microsoft Office PowerPoint</Application>
  <PresentationFormat>Panorámica</PresentationFormat>
  <Paragraphs>72</Paragraphs>
  <Slides>31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31</vt:i4>
      </vt:variant>
    </vt:vector>
  </HeadingPairs>
  <TitlesOfParts>
    <vt:vector size="35"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Master</dc:creator>
  <cp:lastModifiedBy>Master</cp:lastModifiedBy>
  <cp:revision>24</cp:revision>
  <dcterms:created xsi:type="dcterms:W3CDTF">2015-01-24T16:38:04Z</dcterms:created>
  <dcterms:modified xsi:type="dcterms:W3CDTF">2015-01-24T21:42:35Z</dcterms:modified>
</cp:coreProperties>
</file>